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Mokoto" charset="1" panose="00000000000000000000"/>
      <p:regular r:id="rId14"/>
    </p:embeddedFont>
    <p:embeddedFont>
      <p:font typeface="Helvetica World Bold" charset="1" panose="020B0800040000020004"/>
      <p:regular r:id="rId15"/>
    </p:embeddedFont>
    <p:embeddedFont>
      <p:font typeface="Helvetica World" charset="1" panose="020B0500040000020004"/>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jpeg>
</file>

<file path=ppt/media/image4.png>
</file>

<file path=ppt/media/image5.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AutoShape 3" id="3"/>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AutoShape 4" id="4"/>
          <p:cNvSpPr/>
          <p:nvPr/>
        </p:nvSpPr>
        <p:spPr>
          <a:xfrm>
            <a:off x="14068443" y="1479511"/>
            <a:ext cx="3190857" cy="0"/>
          </a:xfrm>
          <a:prstGeom prst="line">
            <a:avLst/>
          </a:prstGeom>
          <a:ln cap="flat" w="19050">
            <a:solidFill>
              <a:srgbClr val="ADFDFF"/>
            </a:solidFill>
            <a:prstDash val="solid"/>
            <a:headEnd type="none" len="sm" w="sm"/>
            <a:tailEnd type="none" len="sm" w="sm"/>
          </a:ln>
        </p:spPr>
      </p:sp>
      <p:grpSp>
        <p:nvGrpSpPr>
          <p:cNvPr name="Group 5" id="5"/>
          <p:cNvGrpSpPr/>
          <p:nvPr/>
        </p:nvGrpSpPr>
        <p:grpSpPr>
          <a:xfrm rot="0">
            <a:off x="5039396" y="6252782"/>
            <a:ext cx="8209209" cy="700729"/>
            <a:chOff x="0" y="0"/>
            <a:chExt cx="4761075" cy="406400"/>
          </a:xfrm>
        </p:grpSpPr>
        <p:sp>
          <p:nvSpPr>
            <p:cNvPr name="Freeform 6" id="6"/>
            <p:cNvSpPr/>
            <p:nvPr/>
          </p:nvSpPr>
          <p:spPr>
            <a:xfrm flipH="false" flipV="false" rot="0">
              <a:off x="0" y="0"/>
              <a:ext cx="4761075" cy="406400"/>
            </a:xfrm>
            <a:custGeom>
              <a:avLst/>
              <a:gdLst/>
              <a:ahLst/>
              <a:cxnLst/>
              <a:rect r="r" b="b" t="t" l="l"/>
              <a:pathLst>
                <a:path h="406400" w="4761075">
                  <a:moveTo>
                    <a:pt x="4557875" y="0"/>
                  </a:moveTo>
                  <a:cubicBezTo>
                    <a:pt x="4670099" y="0"/>
                    <a:pt x="4761075" y="90976"/>
                    <a:pt x="4761075" y="203200"/>
                  </a:cubicBezTo>
                  <a:cubicBezTo>
                    <a:pt x="4761075" y="315424"/>
                    <a:pt x="4670099" y="406400"/>
                    <a:pt x="4557875" y="406400"/>
                  </a:cubicBezTo>
                  <a:lnTo>
                    <a:pt x="203200" y="406400"/>
                  </a:lnTo>
                  <a:cubicBezTo>
                    <a:pt x="90976" y="406400"/>
                    <a:pt x="0" y="315424"/>
                    <a:pt x="0" y="203200"/>
                  </a:cubicBezTo>
                  <a:cubicBezTo>
                    <a:pt x="0" y="90976"/>
                    <a:pt x="90976" y="0"/>
                    <a:pt x="203200" y="0"/>
                  </a:cubicBezTo>
                  <a:close/>
                </a:path>
              </a:pathLst>
            </a:custGeom>
            <a:solidFill>
              <a:srgbClr val="466068"/>
            </a:solidFill>
          </p:spPr>
        </p:sp>
        <p:sp>
          <p:nvSpPr>
            <p:cNvPr name="TextBox 7" id="7"/>
            <p:cNvSpPr txBox="true"/>
            <p:nvPr/>
          </p:nvSpPr>
          <p:spPr>
            <a:xfrm>
              <a:off x="0" y="9525"/>
              <a:ext cx="4761075" cy="396875"/>
            </a:xfrm>
            <a:prstGeom prst="rect">
              <a:avLst/>
            </a:prstGeom>
          </p:spPr>
          <p:txBody>
            <a:bodyPr anchor="ctr" rtlCol="false" tIns="50800" lIns="50800" bIns="50800" rIns="50800"/>
            <a:lstStyle/>
            <a:p>
              <a:pPr algn="ctr">
                <a:lnSpc>
                  <a:spcPts val="2879"/>
                </a:lnSpc>
              </a:pPr>
            </a:p>
          </p:txBody>
        </p:sp>
      </p:grpSp>
      <p:sp>
        <p:nvSpPr>
          <p:cNvPr name="Freeform 8" id="8"/>
          <p:cNvSpPr/>
          <p:nvPr/>
        </p:nvSpPr>
        <p:spPr>
          <a:xfrm flipH="false" flipV="false" rot="0">
            <a:off x="7953031" y="371227"/>
            <a:ext cx="2639950" cy="2639950"/>
          </a:xfrm>
          <a:custGeom>
            <a:avLst/>
            <a:gdLst/>
            <a:ahLst/>
            <a:cxnLst/>
            <a:rect r="r" b="b" t="t" l="l"/>
            <a:pathLst>
              <a:path h="2639950" w="2639950">
                <a:moveTo>
                  <a:pt x="0" y="0"/>
                </a:moveTo>
                <a:lnTo>
                  <a:pt x="2639951" y="0"/>
                </a:lnTo>
                <a:lnTo>
                  <a:pt x="2639951" y="2639950"/>
                </a:lnTo>
                <a:lnTo>
                  <a:pt x="0" y="2639950"/>
                </a:lnTo>
                <a:lnTo>
                  <a:pt x="0" y="0"/>
                </a:lnTo>
                <a:close/>
              </a:path>
            </a:pathLst>
          </a:custGeom>
          <a:blipFill>
            <a:blip r:embed="rId3"/>
            <a:stretch>
              <a:fillRect l="0" t="0" r="0" b="0"/>
            </a:stretch>
          </a:blipFill>
        </p:spPr>
      </p:sp>
      <p:sp>
        <p:nvSpPr>
          <p:cNvPr name="TextBox 9" id="9"/>
          <p:cNvSpPr txBox="true"/>
          <p:nvPr/>
        </p:nvSpPr>
        <p:spPr>
          <a:xfrm rot="0">
            <a:off x="4219557" y="4099155"/>
            <a:ext cx="10106899" cy="1103748"/>
          </a:xfrm>
          <a:prstGeom prst="rect">
            <a:avLst/>
          </a:prstGeom>
        </p:spPr>
        <p:txBody>
          <a:bodyPr anchor="t" rtlCol="false" tIns="0" lIns="0" bIns="0" rIns="0">
            <a:spAutoFit/>
          </a:bodyPr>
          <a:lstStyle/>
          <a:p>
            <a:pPr algn="ctr">
              <a:lnSpc>
                <a:spcPts val="8506"/>
              </a:lnSpc>
            </a:pPr>
            <a:r>
              <a:rPr lang="en-US" sz="7527">
                <a:solidFill>
                  <a:srgbClr val="FFFFFF"/>
                </a:solidFill>
                <a:latin typeface="Mokoto"/>
                <a:ea typeface="Mokoto"/>
                <a:cs typeface="Mokoto"/>
                <a:sym typeface="Mokoto"/>
              </a:rPr>
              <a:t>Dendral</a:t>
            </a:r>
          </a:p>
        </p:txBody>
      </p:sp>
      <p:sp>
        <p:nvSpPr>
          <p:cNvPr name="TextBox 10" id="10"/>
          <p:cNvSpPr txBox="true"/>
          <p:nvPr/>
        </p:nvSpPr>
        <p:spPr>
          <a:xfrm rot="0">
            <a:off x="888604" y="8696585"/>
            <a:ext cx="7949825" cy="426085"/>
          </a:xfrm>
          <a:prstGeom prst="rect">
            <a:avLst/>
          </a:prstGeom>
        </p:spPr>
        <p:txBody>
          <a:bodyPr anchor="t" rtlCol="false" tIns="0" lIns="0" bIns="0" rIns="0">
            <a:spAutoFit/>
          </a:bodyPr>
          <a:lstStyle/>
          <a:p>
            <a:pPr algn="l" marL="0" indent="0" lvl="0">
              <a:lnSpc>
                <a:spcPts val="2900"/>
              </a:lnSpc>
              <a:spcBef>
                <a:spcPct val="0"/>
              </a:spcBef>
            </a:pPr>
            <a:r>
              <a:rPr lang="en-US" b="true" sz="2900" spc="-87">
                <a:solidFill>
                  <a:srgbClr val="FFFFFF"/>
                </a:solidFill>
                <a:latin typeface="Helvetica World Bold"/>
                <a:ea typeface="Helvetica World Bold"/>
                <a:cs typeface="Helvetica World Bold"/>
                <a:sym typeface="Helvetica World Bold"/>
              </a:rPr>
              <a:t>IMPARTE: MORA FÉLIX ZURIEL DATHAN</a:t>
            </a:r>
          </a:p>
        </p:txBody>
      </p:sp>
      <p:sp>
        <p:nvSpPr>
          <p:cNvPr name="TextBox 11" id="11"/>
          <p:cNvSpPr txBox="true"/>
          <p:nvPr/>
        </p:nvSpPr>
        <p:spPr>
          <a:xfrm rot="0">
            <a:off x="12127116" y="428377"/>
            <a:ext cx="5972758" cy="915670"/>
          </a:xfrm>
          <a:prstGeom prst="rect">
            <a:avLst/>
          </a:prstGeom>
        </p:spPr>
        <p:txBody>
          <a:bodyPr anchor="t" rtlCol="false" tIns="0" lIns="0" bIns="0" rIns="0">
            <a:spAutoFit/>
          </a:bodyPr>
          <a:lstStyle/>
          <a:p>
            <a:pPr algn="ct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INSTITUTO TECNOLÓGICO DE CULIACÁN</a:t>
            </a:r>
          </a:p>
        </p:txBody>
      </p:sp>
      <p:sp>
        <p:nvSpPr>
          <p:cNvPr name="TextBox 12" id="12"/>
          <p:cNvSpPr txBox="true"/>
          <p:nvPr/>
        </p:nvSpPr>
        <p:spPr>
          <a:xfrm rot="0">
            <a:off x="695003" y="800190"/>
            <a:ext cx="2807268" cy="1116288"/>
          </a:xfrm>
          <a:prstGeom prst="rect">
            <a:avLst/>
          </a:prstGeom>
        </p:spPr>
        <p:txBody>
          <a:bodyPr anchor="t" rtlCol="false" tIns="0" lIns="0" bIns="0" rIns="0">
            <a:spAutoFit/>
          </a:bodyPr>
          <a:lstStyle/>
          <a:p>
            <a:pPr algn="ctr">
              <a:lnSpc>
                <a:spcPts val="2636"/>
              </a:lnSpc>
            </a:pPr>
            <a:r>
              <a:rPr lang="en-US" b="true" sz="2396" spc="-119">
                <a:solidFill>
                  <a:srgbClr val="FFFFFF"/>
                </a:solidFill>
                <a:latin typeface="Helvetica World Bold"/>
                <a:ea typeface="Helvetica World Bold"/>
                <a:cs typeface="Helvetica World Bold"/>
                <a:sym typeface="Helvetica World Bold"/>
              </a:rPr>
              <a:t>Ingeniería en Sistemas Computacionales</a:t>
            </a:r>
          </a:p>
        </p:txBody>
      </p:sp>
      <p:sp>
        <p:nvSpPr>
          <p:cNvPr name="TextBox 13" id="13"/>
          <p:cNvSpPr txBox="true"/>
          <p:nvPr/>
        </p:nvSpPr>
        <p:spPr>
          <a:xfrm rot="0">
            <a:off x="5552096" y="6419948"/>
            <a:ext cx="7183808" cy="414020"/>
          </a:xfrm>
          <a:prstGeom prst="rect">
            <a:avLst/>
          </a:prstGeom>
        </p:spPr>
        <p:txBody>
          <a:bodyPr anchor="t" rtlCol="false" tIns="0" lIns="0" bIns="0" rIns="0">
            <a:spAutoFit/>
          </a:bodyPr>
          <a:lstStyle/>
          <a:p>
            <a:pPr algn="ctr" marL="0" indent="0" lvl="0">
              <a:lnSpc>
                <a:spcPts val="2800"/>
              </a:lnSpc>
              <a:spcBef>
                <a:spcPct val="0"/>
              </a:spcBef>
            </a:pPr>
            <a:r>
              <a:rPr lang="en-US" b="true" sz="2800" spc="280">
                <a:solidFill>
                  <a:srgbClr val="FFFFFF"/>
                </a:solidFill>
                <a:latin typeface="Helvetica World Bold"/>
                <a:ea typeface="Helvetica World Bold"/>
                <a:cs typeface="Helvetica World Bold"/>
                <a:sym typeface="Helvetica World Bold"/>
              </a:rPr>
              <a:t>LUIS FERNANDO FRANCO FLORES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333" r="0" b="-9333"/>
            </a:stretch>
          </a:blipFill>
        </p:spPr>
      </p:sp>
      <p:sp>
        <p:nvSpPr>
          <p:cNvPr name="TextBox 3" id="3"/>
          <p:cNvSpPr txBox="true"/>
          <p:nvPr/>
        </p:nvSpPr>
        <p:spPr>
          <a:xfrm rot="0">
            <a:off x="1028700" y="3236957"/>
            <a:ext cx="9580495" cy="10451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Introducción</a:t>
            </a:r>
          </a:p>
        </p:txBody>
      </p:sp>
      <p:sp>
        <p:nvSpPr>
          <p:cNvPr name="TextBox 4" id="4"/>
          <p:cNvSpPr txBox="true"/>
          <p:nvPr/>
        </p:nvSpPr>
        <p:spPr>
          <a:xfrm rot="0">
            <a:off x="1028700" y="5444128"/>
            <a:ext cx="9358198" cy="2910839"/>
          </a:xfrm>
          <a:prstGeom prst="rect">
            <a:avLst/>
          </a:prstGeom>
        </p:spPr>
        <p:txBody>
          <a:bodyPr anchor="t" rtlCol="false" tIns="0" lIns="0" bIns="0" rIns="0">
            <a:spAutoFit/>
          </a:bodyPr>
          <a:lstStyle/>
          <a:p>
            <a:pPr algn="ctr">
              <a:lnSpc>
                <a:spcPts val="3360"/>
              </a:lnSpc>
            </a:pPr>
            <a:r>
              <a:rPr lang="en-US" sz="2400">
                <a:solidFill>
                  <a:srgbClr val="FFFFFF"/>
                </a:solidFill>
                <a:latin typeface="Helvetica World"/>
                <a:ea typeface="Helvetica World"/>
                <a:cs typeface="Helvetica World"/>
                <a:sym typeface="Helvetica World"/>
              </a:rPr>
              <a:t> DENDRAL fue uno de los primeros sistemas expertos desarrollados, con el objetivo de analizar datos espectrométricos y determinar la estructura molecular de compuestos orgánicos.as tecnologías más disruptivas de nuestra era, automatizando y optimizando tareas en diversos sectores. A medida que avanzamos en la era digital, la IA transforma nuestra interacción con la tecnología y plantea nuevos desafíos éticos.</a:t>
            </a:r>
          </a:p>
        </p:txBody>
      </p:sp>
      <p:sp>
        <p:nvSpPr>
          <p:cNvPr name="AutoShape 5" id="5"/>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TextBox 6" id="6"/>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02</a:t>
            </a:r>
          </a:p>
        </p:txBody>
      </p:sp>
      <p:sp>
        <p:nvSpPr>
          <p:cNvPr name="AutoShape 7" id="7"/>
          <p:cNvSpPr/>
          <p:nvPr/>
        </p:nvSpPr>
        <p:spPr>
          <a:xfrm>
            <a:off x="14068443" y="1479511"/>
            <a:ext cx="3190857" cy="0"/>
          </a:xfrm>
          <a:prstGeom prst="line">
            <a:avLst/>
          </a:prstGeom>
          <a:ln cap="flat" w="19050">
            <a:solidFill>
              <a:srgbClr val="ADFDFF"/>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4666597" y="9577054"/>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4" id="4"/>
          <p:cNvSpPr txBox="true"/>
          <p:nvPr/>
        </p:nvSpPr>
        <p:spPr>
          <a:xfrm rot="0">
            <a:off x="737757" y="1708111"/>
            <a:ext cx="15524269" cy="20738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modelo difuso en sistemas expertos</a:t>
            </a:r>
          </a:p>
        </p:txBody>
      </p:sp>
      <p:sp>
        <p:nvSpPr>
          <p:cNvPr name="TextBox 5" id="5"/>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03</a:t>
            </a:r>
          </a:p>
        </p:txBody>
      </p:sp>
      <p:sp>
        <p:nvSpPr>
          <p:cNvPr name="TextBox 6" id="6"/>
          <p:cNvSpPr txBox="true"/>
          <p:nvPr/>
        </p:nvSpPr>
        <p:spPr>
          <a:xfrm rot="0">
            <a:off x="9637390" y="5095875"/>
            <a:ext cx="8220064" cy="3607889"/>
          </a:xfrm>
          <a:prstGeom prst="rect">
            <a:avLst/>
          </a:prstGeom>
        </p:spPr>
        <p:txBody>
          <a:bodyPr anchor="t" rtlCol="false" tIns="0" lIns="0" bIns="0" rIns="0">
            <a:spAutoFit/>
          </a:bodyPr>
          <a:lstStyle/>
          <a:p>
            <a:pPr algn="ctr" marL="560412" indent="-280206" lvl="1">
              <a:lnSpc>
                <a:spcPts val="3633"/>
              </a:lnSpc>
              <a:buFont typeface="Arial"/>
              <a:buChar char="•"/>
            </a:pPr>
            <a:r>
              <a:rPr lang="en-US" sz="2595">
                <a:solidFill>
                  <a:srgbClr val="FFFFFF"/>
                </a:solidFill>
                <a:latin typeface="Helvetica World"/>
                <a:ea typeface="Helvetica World"/>
                <a:cs typeface="Helvetica World"/>
                <a:sym typeface="Helvetica World"/>
              </a:rPr>
              <a:t>Fuzzificación: Convierte valores de entrada precisos en conjuntos difusos mediante funciones de membresía.</a:t>
            </a:r>
          </a:p>
          <a:p>
            <a:pPr algn="ctr" marL="560412" indent="-280206" lvl="1">
              <a:lnSpc>
                <a:spcPts val="3633"/>
              </a:lnSpc>
              <a:buFont typeface="Arial"/>
              <a:buChar char="•"/>
            </a:pPr>
            <a:r>
              <a:rPr lang="en-US" sz="2595">
                <a:solidFill>
                  <a:srgbClr val="FFFFFF"/>
                </a:solidFill>
                <a:latin typeface="Helvetica World"/>
                <a:ea typeface="Helvetica World"/>
                <a:cs typeface="Helvetica World"/>
                <a:sym typeface="Helvetica World"/>
              </a:rPr>
              <a:t>Motor de inferencia: Aplica reglas difusas para evaluar relaciones entre variables y generar conclusiones.</a:t>
            </a:r>
          </a:p>
          <a:p>
            <a:pPr algn="ctr" marL="560412" indent="-280206" lvl="1">
              <a:lnSpc>
                <a:spcPts val="3633"/>
              </a:lnSpc>
              <a:buFont typeface="Arial"/>
              <a:buChar char="•"/>
            </a:pPr>
            <a:r>
              <a:rPr lang="en-US" sz="2595">
                <a:solidFill>
                  <a:srgbClr val="FFFFFF"/>
                </a:solidFill>
                <a:latin typeface="Helvetica World"/>
                <a:ea typeface="Helvetica World"/>
                <a:cs typeface="Helvetica World"/>
                <a:sym typeface="Helvetica World"/>
              </a:rPr>
              <a:t>Defuzzificación: Transforma los resultados difusos en valores precisos para su interpretación.</a:t>
            </a:r>
          </a:p>
        </p:txBody>
      </p:sp>
      <p:sp>
        <p:nvSpPr>
          <p:cNvPr name="TextBox 7" id="7"/>
          <p:cNvSpPr txBox="true"/>
          <p:nvPr/>
        </p:nvSpPr>
        <p:spPr>
          <a:xfrm rot="0">
            <a:off x="610463" y="4222292"/>
            <a:ext cx="8220064" cy="1794792"/>
          </a:xfrm>
          <a:prstGeom prst="rect">
            <a:avLst/>
          </a:prstGeom>
        </p:spPr>
        <p:txBody>
          <a:bodyPr anchor="t" rtlCol="false" tIns="0" lIns="0" bIns="0" rIns="0">
            <a:spAutoFit/>
          </a:bodyPr>
          <a:lstStyle/>
          <a:p>
            <a:pPr algn="ctr" marL="560412" indent="-280206" lvl="1">
              <a:lnSpc>
                <a:spcPts val="3633"/>
              </a:lnSpc>
              <a:buFont typeface="Arial"/>
              <a:buChar char="•"/>
            </a:pPr>
            <a:r>
              <a:rPr lang="en-US" sz="2595">
                <a:solidFill>
                  <a:srgbClr val="FFFFFF"/>
                </a:solidFill>
                <a:latin typeface="Helvetica World"/>
                <a:ea typeface="Helvetica World"/>
                <a:cs typeface="Helvetica World"/>
                <a:sym typeface="Helvetica World"/>
              </a:rPr>
              <a:t>La lógica difusa se basa en la teoría de conjuntos difusos, donde una variable puede tener un grado de pertenencia a diferentes conjuntos en un rango de valores entre 0 y 1. </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4" id="4"/>
          <p:cNvSpPr txBox="true"/>
          <p:nvPr/>
        </p:nvSpPr>
        <p:spPr>
          <a:xfrm rot="0">
            <a:off x="702214" y="1082321"/>
            <a:ext cx="14961658" cy="31025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Integración del modelo difuso en DENDRAL</a:t>
            </a:r>
          </a:p>
        </p:txBody>
      </p:sp>
      <p:sp>
        <p:nvSpPr>
          <p:cNvPr name="TextBox 5" id="5"/>
          <p:cNvSpPr txBox="true"/>
          <p:nvPr/>
        </p:nvSpPr>
        <p:spPr>
          <a:xfrm rot="0">
            <a:off x="1028700" y="5105400"/>
            <a:ext cx="7017718" cy="2491740"/>
          </a:xfrm>
          <a:prstGeom prst="rect">
            <a:avLst/>
          </a:prstGeom>
        </p:spPr>
        <p:txBody>
          <a:bodyPr anchor="t" rtlCol="false" tIns="0" lIns="0" bIns="0" rIns="0">
            <a:spAutoFit/>
          </a:bodyPr>
          <a:lstStyle/>
          <a:p>
            <a:pPr algn="ctr">
              <a:lnSpc>
                <a:spcPts val="3359"/>
              </a:lnSpc>
            </a:pPr>
            <a:r>
              <a:rPr lang="en-US" sz="2400">
                <a:solidFill>
                  <a:srgbClr val="FFFFFF"/>
                </a:solidFill>
                <a:latin typeface="Helvetica World"/>
                <a:ea typeface="Helvetica World"/>
                <a:cs typeface="Helvetica World"/>
                <a:sym typeface="Helvetica World"/>
              </a:rPr>
              <a:t>DENDRAL utiliza reglas heurísticas y conocimiento químico para evaluar posibles estructuras moleculares en función de datos espectrométricos. Su limitación radica en la necesidad de reglas precisas, lo que lo hace vulnerable a errores en la información de entrada.</a:t>
            </a:r>
          </a:p>
        </p:txBody>
      </p:sp>
      <p:sp>
        <p:nvSpPr>
          <p:cNvPr name="TextBox 6" id="6"/>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04</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4" id="4"/>
          <p:cNvSpPr txBox="true"/>
          <p:nvPr/>
        </p:nvSpPr>
        <p:spPr>
          <a:xfrm rot="0">
            <a:off x="702214" y="1082321"/>
            <a:ext cx="14961658" cy="31025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Integración del modelo difuso en DENDRAL</a:t>
            </a:r>
          </a:p>
        </p:txBody>
      </p:sp>
      <p:sp>
        <p:nvSpPr>
          <p:cNvPr name="TextBox 5" id="5"/>
          <p:cNvSpPr txBox="true"/>
          <p:nvPr/>
        </p:nvSpPr>
        <p:spPr>
          <a:xfrm rot="0">
            <a:off x="6974980" y="4146742"/>
            <a:ext cx="10980426" cy="5425440"/>
          </a:xfrm>
          <a:prstGeom prst="rect">
            <a:avLst/>
          </a:prstGeom>
        </p:spPr>
        <p:txBody>
          <a:bodyPr anchor="t" rtlCol="false" tIns="0" lIns="0" bIns="0" rIns="0">
            <a:spAutoFit/>
          </a:bodyPr>
          <a:lstStyle/>
          <a:p>
            <a:pPr algn="ctr">
              <a:lnSpc>
                <a:spcPts val="3359"/>
              </a:lnSpc>
            </a:pPr>
            <a:r>
              <a:rPr lang="en-US" sz="2400">
                <a:solidFill>
                  <a:srgbClr val="FFFFFF"/>
                </a:solidFill>
                <a:latin typeface="Helvetica World"/>
                <a:ea typeface="Helvetica World"/>
                <a:cs typeface="Helvetica World"/>
                <a:sym typeface="Helvetica World"/>
              </a:rPr>
              <a:t>Podría mejorar su rendimiento en los siguientes aspectos:</a:t>
            </a: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Manejo de incertidumbre: La espectrometría de masas genera datos con cierto grado de error e imprecisión. Un modelo difuso permitiría representar relaciones entre fragmentos moleculares de manera flexible.</a:t>
            </a:r>
          </a:p>
          <a:p>
            <a:pPr algn="ctr">
              <a:lnSpc>
                <a:spcPts val="3359"/>
              </a:lnSpc>
            </a:pP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Priorización de hipótesis: En lugar de depender de umbrales fijos para aceptar o rechazar estructuras, una implementación difusa podría asignar grados de confianza a cada hipótesis generada.</a:t>
            </a:r>
          </a:p>
          <a:p>
            <a:pPr algn="ctr">
              <a:lnSpc>
                <a:spcPts val="3359"/>
              </a:lnSpc>
            </a:pPr>
          </a:p>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Optimización de reglas heurísticas: Se podría reducir la necesidad de reglas estrictas mediante un sistema de inferencia que evalúe similitudes entre estructuras candidatas</a:t>
            </a:r>
          </a:p>
          <a:p>
            <a:pPr algn="ctr">
              <a:lnSpc>
                <a:spcPts val="3359"/>
              </a:lnSpc>
            </a:pPr>
          </a:p>
        </p:txBody>
      </p:sp>
      <p:sp>
        <p:nvSpPr>
          <p:cNvPr name="TextBox 6" id="6"/>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Freeform 4" id="4"/>
          <p:cNvSpPr/>
          <p:nvPr/>
        </p:nvSpPr>
        <p:spPr>
          <a:xfrm flipH="false" flipV="false" rot="0">
            <a:off x="9696658" y="4461597"/>
            <a:ext cx="8743570" cy="5825403"/>
          </a:xfrm>
          <a:custGeom>
            <a:avLst/>
            <a:gdLst/>
            <a:ahLst/>
            <a:cxnLst/>
            <a:rect r="r" b="b" t="t" l="l"/>
            <a:pathLst>
              <a:path h="5825403" w="8743570">
                <a:moveTo>
                  <a:pt x="0" y="0"/>
                </a:moveTo>
                <a:lnTo>
                  <a:pt x="8743570" y="0"/>
                </a:lnTo>
                <a:lnTo>
                  <a:pt x="8743570" y="5825403"/>
                </a:lnTo>
                <a:lnTo>
                  <a:pt x="0" y="5825403"/>
                </a:lnTo>
                <a:lnTo>
                  <a:pt x="0" y="0"/>
                </a:lnTo>
                <a:close/>
              </a:path>
            </a:pathLst>
          </a:custGeom>
          <a:blipFill>
            <a:blip r:embed="rId2"/>
            <a:stretch>
              <a:fillRect l="0" t="0" r="0" b="0"/>
            </a:stretch>
          </a:blipFill>
        </p:spPr>
      </p:sp>
      <p:sp>
        <p:nvSpPr>
          <p:cNvPr name="TextBox 5" id="5"/>
          <p:cNvSpPr txBox="true"/>
          <p:nvPr/>
        </p:nvSpPr>
        <p:spPr>
          <a:xfrm rot="0">
            <a:off x="5856991" y="1527136"/>
            <a:ext cx="8211452" cy="10451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APLICACIÓN</a:t>
            </a:r>
          </a:p>
        </p:txBody>
      </p:sp>
      <p:sp>
        <p:nvSpPr>
          <p:cNvPr name="TextBox 6" id="6"/>
          <p:cNvSpPr txBox="true"/>
          <p:nvPr/>
        </p:nvSpPr>
        <p:spPr>
          <a:xfrm rot="0">
            <a:off x="377363" y="3205896"/>
            <a:ext cx="8515730" cy="3329940"/>
          </a:xfrm>
          <a:prstGeom prst="rect">
            <a:avLst/>
          </a:prstGeom>
        </p:spPr>
        <p:txBody>
          <a:bodyPr anchor="t" rtlCol="false" tIns="0" lIns="0" bIns="0" rIns="0">
            <a:spAutoFit/>
          </a:bodyPr>
          <a:lstStyle/>
          <a:p>
            <a:pPr algn="ctr" marL="518160" indent="-259080" lvl="1">
              <a:lnSpc>
                <a:spcPts val="3359"/>
              </a:lnSpc>
              <a:buFont typeface="Arial"/>
              <a:buChar char="•"/>
            </a:pPr>
            <a:r>
              <a:rPr lang="en-US" sz="2400">
                <a:solidFill>
                  <a:srgbClr val="FFFFFF"/>
                </a:solidFill>
                <a:latin typeface="Helvetica World"/>
                <a:ea typeface="Helvetica World"/>
                <a:cs typeface="Helvetica World"/>
                <a:sym typeface="Helvetica World"/>
              </a:rPr>
              <a:t>Estudios recientes han demostrado la utilidad de los sistemas expertos difusos en aplicaciones bioquímicas. </a:t>
            </a:r>
          </a:p>
          <a:p>
            <a:pPr algn="ctr">
              <a:lnSpc>
                <a:spcPts val="3359"/>
              </a:lnSpc>
            </a:pPr>
          </a:p>
          <a:p>
            <a:pPr algn="ctr">
              <a:lnSpc>
                <a:spcPts val="3359"/>
              </a:lnSpc>
            </a:pPr>
            <a:r>
              <a:rPr lang="en-US" sz="2400">
                <a:solidFill>
                  <a:srgbClr val="FFFFFF"/>
                </a:solidFill>
                <a:latin typeface="Helvetica World"/>
                <a:ea typeface="Helvetica World"/>
                <a:cs typeface="Helvetica World"/>
                <a:sym typeface="Helvetica World"/>
              </a:rPr>
              <a:t>Por ejemplo, Chen et al. (2019) implementaron un sistema experto difuso para el análisis de datos espectrométricos en la identificación de compuestos desconocidos, logrando una mayor tasa de aciertos en comparación con modelos deterministas. </a:t>
            </a:r>
          </a:p>
        </p:txBody>
      </p:sp>
      <p:sp>
        <p:nvSpPr>
          <p:cNvPr name="TextBox 7" id="7"/>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06</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4582678" y="9267825"/>
            <a:ext cx="3190857" cy="0"/>
          </a:xfrm>
          <a:prstGeom prst="line">
            <a:avLst/>
          </a:prstGeom>
          <a:ln cap="flat" w="19050">
            <a:solidFill>
              <a:srgbClr val="ADFDFF"/>
            </a:solidFill>
            <a:prstDash val="solid"/>
            <a:headEnd type="none" len="sm" w="sm"/>
            <a:tailEnd type="none" len="sm" w="sm"/>
          </a:ln>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4" id="4"/>
          <p:cNvSpPr txBox="true"/>
          <p:nvPr/>
        </p:nvSpPr>
        <p:spPr>
          <a:xfrm rot="0">
            <a:off x="2258777" y="1708111"/>
            <a:ext cx="13770446" cy="1045121"/>
          </a:xfrm>
          <a:prstGeom prst="rect">
            <a:avLst/>
          </a:prstGeom>
        </p:spPr>
        <p:txBody>
          <a:bodyPr anchor="t" rtlCol="false" tIns="0" lIns="0" bIns="0" rIns="0">
            <a:spAutoFit/>
          </a:bodyPr>
          <a:lstStyle/>
          <a:p>
            <a:pPr algn="ctr">
              <a:lnSpc>
                <a:spcPts val="8140"/>
              </a:lnSpc>
            </a:pPr>
            <a:r>
              <a:rPr lang="en-US" sz="7204">
                <a:solidFill>
                  <a:srgbClr val="FFFFFF"/>
                </a:solidFill>
                <a:latin typeface="Mokoto"/>
                <a:ea typeface="Mokoto"/>
                <a:cs typeface="Mokoto"/>
                <a:sym typeface="Mokoto"/>
              </a:rPr>
              <a:t>CONCLUSIÓN </a:t>
            </a:r>
          </a:p>
        </p:txBody>
      </p:sp>
      <p:sp>
        <p:nvSpPr>
          <p:cNvPr name="TextBox 5" id="5"/>
          <p:cNvSpPr txBox="true"/>
          <p:nvPr/>
        </p:nvSpPr>
        <p:spPr>
          <a:xfrm rot="0">
            <a:off x="4447013" y="3733006"/>
            <a:ext cx="9393974" cy="2763839"/>
          </a:xfrm>
          <a:prstGeom prst="rect">
            <a:avLst/>
          </a:prstGeom>
        </p:spPr>
        <p:txBody>
          <a:bodyPr anchor="t" rtlCol="false" tIns="0" lIns="0" bIns="0" rIns="0">
            <a:spAutoFit/>
          </a:bodyPr>
          <a:lstStyle/>
          <a:p>
            <a:pPr algn="ctr">
              <a:lnSpc>
                <a:spcPts val="3706"/>
              </a:lnSpc>
            </a:pPr>
            <a:r>
              <a:rPr lang="en-US" sz="2647">
                <a:solidFill>
                  <a:srgbClr val="FFFFFF"/>
                </a:solidFill>
                <a:latin typeface="Helvetica World"/>
                <a:ea typeface="Helvetica World"/>
                <a:cs typeface="Helvetica World"/>
                <a:sym typeface="Helvetica World"/>
              </a:rPr>
              <a:t>En el caso de DENDRAL, la aplicación de lógica difusa podría mejorar la precisión en la elucidación de estructuras químicas y reducir la dependencia de reglas deterministas. Futuras investigaciones podrían centrarse en la implementación práctica de estos modelos y su validación en entornos experimentales.</a:t>
            </a:r>
          </a:p>
        </p:txBody>
      </p:sp>
      <p:sp>
        <p:nvSpPr>
          <p:cNvPr name="TextBox 6" id="6"/>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AutoShape 3" id="3"/>
          <p:cNvSpPr/>
          <p:nvPr/>
        </p:nvSpPr>
        <p:spPr>
          <a:xfrm>
            <a:off x="1028700" y="9248775"/>
            <a:ext cx="3190857" cy="0"/>
          </a:xfrm>
          <a:prstGeom prst="line">
            <a:avLst/>
          </a:prstGeom>
          <a:ln cap="flat" w="19050">
            <a:solidFill>
              <a:srgbClr val="ADFDFF"/>
            </a:solidFill>
            <a:prstDash val="solid"/>
            <a:headEnd type="none" len="sm" w="sm"/>
            <a:tailEnd type="none" len="sm" w="sm"/>
          </a:ln>
        </p:spPr>
      </p:sp>
      <p:sp>
        <p:nvSpPr>
          <p:cNvPr name="TextBox 4" id="4"/>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08</a:t>
            </a:r>
          </a:p>
        </p:txBody>
      </p:sp>
      <p:sp>
        <p:nvSpPr>
          <p:cNvPr name="AutoShape 5" id="5"/>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6" id="6"/>
          <p:cNvSpPr txBox="true"/>
          <p:nvPr/>
        </p:nvSpPr>
        <p:spPr>
          <a:xfrm rot="0">
            <a:off x="3209673" y="4203742"/>
            <a:ext cx="11868655" cy="1283736"/>
          </a:xfrm>
          <a:prstGeom prst="rect">
            <a:avLst/>
          </a:prstGeom>
        </p:spPr>
        <p:txBody>
          <a:bodyPr anchor="t" rtlCol="false" tIns="0" lIns="0" bIns="0" rIns="0">
            <a:spAutoFit/>
          </a:bodyPr>
          <a:lstStyle/>
          <a:p>
            <a:pPr algn="ctr">
              <a:lnSpc>
                <a:spcPts val="9989"/>
              </a:lnSpc>
            </a:pPr>
            <a:r>
              <a:rPr lang="en-US" sz="8840">
                <a:solidFill>
                  <a:srgbClr val="FFFFFF"/>
                </a:solidFill>
                <a:latin typeface="Mokoto"/>
                <a:ea typeface="Mokoto"/>
                <a:cs typeface="Mokoto"/>
                <a:sym typeface="Mokoto"/>
              </a:rPr>
              <a:t>Gracias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DAGfDzsRpMU</dc:identifier>
  <dcterms:modified xsi:type="dcterms:W3CDTF">2011-08-01T06:04:30Z</dcterms:modified>
  <cp:revision>1</cp:revision>
  <dc:title>Copia de Plantilla de presentación propuesta de negocio moderna y elegante </dc:title>
</cp:coreProperties>
</file>

<file path=docProps/thumbnail.jpeg>
</file>